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DM Sans" pitchFamily="2" charset="0"/>
      <p:regular r:id="rId18"/>
      <p:bold r:id="rId19"/>
      <p:italic r:id="rId20"/>
      <p:boldItalic r:id="rId21"/>
    </p:embeddedFont>
    <p:embeddedFont>
      <p:font typeface="DM Sans Bold" charset="0"/>
      <p:regular r:id="rId22"/>
      <p:bold r:id="rId23"/>
    </p:embeddedFont>
    <p:embeddedFont>
      <p:font typeface="TT Hoves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96" y="8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129B1-B8C5-42F7-9C22-5F371895E8A0}" type="datetimeFigureOut">
              <a:rPr lang="en-CA" smtClean="0"/>
              <a:t>2025-03-28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FA156-E4B0-4211-A6FB-FBBE178775C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844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FA156-E4B0-4211-A6FB-FBBE178775C3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1071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2918793" y="3927962"/>
            <a:ext cx="537162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STOCK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051244" y="3927962"/>
            <a:ext cx="7753427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FFBD59"/>
                </a:solidFill>
                <a:latin typeface="TT Hoves Bold"/>
                <a:ea typeface="TT Hoves Bold"/>
                <a:cs typeface="TT Hoves Bold"/>
                <a:sym typeface="TT Hoves Bold"/>
              </a:rPr>
              <a:t>INVESTMENT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604603" y="5612943"/>
            <a:ext cx="7078795" cy="1078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9"/>
              </a:lnSpc>
            </a:pPr>
            <a:r>
              <a:rPr lang="en-US" sz="62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STRATEGY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4437440" y="9138285"/>
            <a:ext cx="13850560" cy="0"/>
          </a:xfrm>
          <a:prstGeom prst="line">
            <a:avLst/>
          </a:prstGeom>
          <a:ln w="2857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1287851" y="8737783"/>
            <a:ext cx="5632666" cy="53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5"/>
              </a:lnSpc>
            </a:pPr>
            <a:r>
              <a:rPr lang="en-US" sz="3082" b="1" spc="277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TEAM BEIJING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7851" y="9350458"/>
            <a:ext cx="5632666" cy="356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5"/>
              </a:lnSpc>
            </a:pPr>
            <a:r>
              <a:rPr lang="en-US" sz="2082" b="1" spc="187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MARCH 29, 2025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03056" y="1951990"/>
            <a:ext cx="11644494" cy="8335010"/>
            <a:chOff x="0" y="0"/>
            <a:chExt cx="1307159" cy="9356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07159" cy="935651"/>
            </a:xfrm>
            <a:custGeom>
              <a:avLst/>
              <a:gdLst/>
              <a:ahLst/>
              <a:cxnLst/>
              <a:rect l="l" t="t" r="r" b="b"/>
              <a:pathLst>
                <a:path w="1307159" h="935651">
                  <a:moveTo>
                    <a:pt x="0" y="0"/>
                  </a:moveTo>
                  <a:lnTo>
                    <a:pt x="1307159" y="0"/>
                  </a:lnTo>
                  <a:lnTo>
                    <a:pt x="1307159" y="935651"/>
                  </a:lnTo>
                  <a:lnTo>
                    <a:pt x="0" y="935651"/>
                  </a:lnTo>
                  <a:close/>
                </a:path>
              </a:pathLst>
            </a:custGeom>
            <a:blipFill>
              <a:blip r:embed="rId2"/>
              <a:stretch>
                <a:fillRect l="-765" r="-765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4" name="AutoShape 4"/>
          <p:cNvSpPr/>
          <p:nvPr/>
        </p:nvSpPr>
        <p:spPr>
          <a:xfrm flipV="1">
            <a:off x="4639369" y="914400"/>
            <a:ext cx="13850560" cy="0"/>
          </a:xfrm>
          <a:prstGeom prst="line">
            <a:avLst/>
          </a:prstGeom>
          <a:ln w="2857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5" name="Group 5"/>
          <p:cNvGrpSpPr/>
          <p:nvPr/>
        </p:nvGrpSpPr>
        <p:grpSpPr>
          <a:xfrm>
            <a:off x="269829" y="2295079"/>
            <a:ext cx="6016613" cy="5936791"/>
            <a:chOff x="0" y="0"/>
            <a:chExt cx="1584622" cy="15635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84622" cy="1563599"/>
            </a:xfrm>
            <a:custGeom>
              <a:avLst/>
              <a:gdLst/>
              <a:ahLst/>
              <a:cxnLst/>
              <a:rect l="l" t="t" r="r" b="b"/>
              <a:pathLst>
                <a:path w="1584622" h="1563599">
                  <a:moveTo>
                    <a:pt x="65625" y="0"/>
                  </a:moveTo>
                  <a:lnTo>
                    <a:pt x="1518998" y="0"/>
                  </a:lnTo>
                  <a:cubicBezTo>
                    <a:pt x="1536403" y="0"/>
                    <a:pt x="1553094" y="6914"/>
                    <a:pt x="1565401" y="19221"/>
                  </a:cubicBezTo>
                  <a:cubicBezTo>
                    <a:pt x="1577708" y="31528"/>
                    <a:pt x="1584622" y="48220"/>
                    <a:pt x="1584622" y="65625"/>
                  </a:cubicBezTo>
                  <a:lnTo>
                    <a:pt x="1584622" y="1497975"/>
                  </a:lnTo>
                  <a:cubicBezTo>
                    <a:pt x="1584622" y="1515379"/>
                    <a:pt x="1577708" y="1532071"/>
                    <a:pt x="1565401" y="1544378"/>
                  </a:cubicBezTo>
                  <a:cubicBezTo>
                    <a:pt x="1553094" y="1556685"/>
                    <a:pt x="1536403" y="1563599"/>
                    <a:pt x="1518998" y="1563599"/>
                  </a:cubicBezTo>
                  <a:lnTo>
                    <a:pt x="65625" y="1563599"/>
                  </a:lnTo>
                  <a:cubicBezTo>
                    <a:pt x="48220" y="1563599"/>
                    <a:pt x="31528" y="1556685"/>
                    <a:pt x="19221" y="1544378"/>
                  </a:cubicBezTo>
                  <a:cubicBezTo>
                    <a:pt x="6914" y="1532071"/>
                    <a:pt x="0" y="1515379"/>
                    <a:pt x="0" y="1497975"/>
                  </a:cubicBezTo>
                  <a:lnTo>
                    <a:pt x="0" y="65625"/>
                  </a:lnTo>
                  <a:cubicBezTo>
                    <a:pt x="0" y="48220"/>
                    <a:pt x="6914" y="31528"/>
                    <a:pt x="19221" y="19221"/>
                  </a:cubicBezTo>
                  <a:cubicBezTo>
                    <a:pt x="31528" y="6914"/>
                    <a:pt x="48220" y="0"/>
                    <a:pt x="65625" y="0"/>
                  </a:cubicBezTo>
                  <a:close/>
                </a:path>
              </a:pathLst>
            </a:custGeom>
            <a:solidFill>
              <a:srgbClr val="EBEBEB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584622" cy="1611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85356"/>
              </p:ext>
            </p:extLst>
          </p:nvPr>
        </p:nvGraphicFramePr>
        <p:xfrm>
          <a:off x="269829" y="2467676"/>
          <a:ext cx="3997371" cy="799846"/>
        </p:xfrm>
        <a:graphic>
          <a:graphicData uri="http://schemas.openxmlformats.org/drawingml/2006/table">
            <a:tbl>
              <a:tblPr/>
              <a:tblGrid>
                <a:gridCol w="3997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348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585" b="1" u="none" strike="noStrike" dirty="0">
                          <a:solidFill>
                            <a:srgbClr val="13191D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KEY OBSERVATIONS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9"/>
          <p:cNvSpPr txBox="1"/>
          <p:nvPr/>
        </p:nvSpPr>
        <p:spPr>
          <a:xfrm>
            <a:off x="269829" y="-95250"/>
            <a:ext cx="9278738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6000" b="1">
                <a:solidFill>
                  <a:srgbClr val="13191D"/>
                </a:solidFill>
                <a:latin typeface="TT Hoves Bold"/>
                <a:ea typeface="TT Hoves Bold"/>
                <a:cs typeface="TT Hoves Bold"/>
                <a:sym typeface="TT Hoves Bold"/>
              </a:rPr>
              <a:t>FEATURE IMPORTANCE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9829" y="1219835"/>
            <a:ext cx="13829407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9"/>
              </a:lnSpc>
              <a:spcBef>
                <a:spcPct val="0"/>
              </a:spcBef>
            </a:pPr>
            <a:r>
              <a:rPr lang="en-US" sz="2299" u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Visulizes how the relative importance of each feature evolves across rolling time windows in our model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6725" y="3345946"/>
            <a:ext cx="5799718" cy="1189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Price Index and Past Returns (3- Months and 12 - Months) consistently held moderate importance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6725" y="4840102"/>
            <a:ext cx="5799718" cy="1589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Features such as pre-tax return, asset turnover and cash over total liabilities showed localized spikes in importance around years 2021 - 2022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86725" y="6734307"/>
            <a:ext cx="5799718" cy="80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9"/>
              </a:lnSpc>
              <a:spcBef>
                <a:spcPct val="0"/>
              </a:spcBef>
            </a:pPr>
            <a:r>
              <a:rPr lang="en-US" sz="22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Sector information and accrual-based metrics had low and stable influence</a:t>
            </a:r>
          </a:p>
        </p:txBody>
      </p:sp>
    </p:spTree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4437440" y="1182026"/>
            <a:ext cx="13850560" cy="0"/>
          </a:xfrm>
          <a:prstGeom prst="line">
            <a:avLst/>
          </a:prstGeom>
          <a:ln w="2857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8154901" y="608797"/>
          <a:ext cx="7109968" cy="669100"/>
        </p:xfrm>
        <a:graphic>
          <a:graphicData uri="http://schemas.openxmlformats.org/drawingml/2006/table">
            <a:tbl>
              <a:tblPr/>
              <a:tblGrid>
                <a:gridCol w="71099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43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b="1" u="none" strike="noStrike">
                          <a:solidFill>
                            <a:srgbClr val="13191D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CUMULATIVE RETURNS: PREDICTED TOP 30 VS BOTTOM 30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Freeform 4"/>
          <p:cNvSpPr/>
          <p:nvPr/>
        </p:nvSpPr>
        <p:spPr>
          <a:xfrm>
            <a:off x="7339868" y="3277182"/>
            <a:ext cx="4526526" cy="4526526"/>
          </a:xfrm>
          <a:custGeom>
            <a:avLst/>
            <a:gdLst/>
            <a:ahLst/>
            <a:cxnLst/>
            <a:rect l="l" t="t" r="r" b="b"/>
            <a:pathLst>
              <a:path w="4526526" h="4526526">
                <a:moveTo>
                  <a:pt x="0" y="0"/>
                </a:moveTo>
                <a:lnTo>
                  <a:pt x="4526526" y="0"/>
                </a:lnTo>
                <a:lnTo>
                  <a:pt x="4526526" y="4526526"/>
                </a:lnTo>
                <a:lnTo>
                  <a:pt x="0" y="45265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182344" y="1536950"/>
            <a:ext cx="9420787" cy="2732028"/>
          </a:xfrm>
          <a:custGeom>
            <a:avLst/>
            <a:gdLst/>
            <a:ahLst/>
            <a:cxnLst/>
            <a:rect l="l" t="t" r="r" b="b"/>
            <a:pathLst>
              <a:path w="9420787" h="2732028">
                <a:moveTo>
                  <a:pt x="0" y="0"/>
                </a:moveTo>
                <a:lnTo>
                  <a:pt x="9420787" y="0"/>
                </a:lnTo>
                <a:lnTo>
                  <a:pt x="9420787" y="2732028"/>
                </a:lnTo>
                <a:lnTo>
                  <a:pt x="0" y="27320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8479967" y="7079642"/>
            <a:ext cx="9661072" cy="2812929"/>
          </a:xfrm>
          <a:custGeom>
            <a:avLst/>
            <a:gdLst/>
            <a:ahLst/>
            <a:cxnLst/>
            <a:rect l="l" t="t" r="r" b="b"/>
            <a:pathLst>
              <a:path w="9661072" h="2812929">
                <a:moveTo>
                  <a:pt x="0" y="0"/>
                </a:moveTo>
                <a:lnTo>
                  <a:pt x="9661072" y="0"/>
                </a:lnTo>
                <a:lnTo>
                  <a:pt x="9661072" y="2812929"/>
                </a:lnTo>
                <a:lnTo>
                  <a:pt x="0" y="28129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00" r="-300" b="-200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2219602" y="7533425"/>
            <a:ext cx="3715697" cy="1932707"/>
          </a:xfrm>
          <a:custGeom>
            <a:avLst/>
            <a:gdLst/>
            <a:ahLst/>
            <a:cxnLst/>
            <a:rect l="l" t="t" r="r" b="b"/>
            <a:pathLst>
              <a:path w="3715697" h="1932707">
                <a:moveTo>
                  <a:pt x="0" y="0"/>
                </a:moveTo>
                <a:lnTo>
                  <a:pt x="3715697" y="0"/>
                </a:lnTo>
                <a:lnTo>
                  <a:pt x="3715697" y="1932707"/>
                </a:lnTo>
                <a:lnTo>
                  <a:pt x="0" y="19327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>
            <a:off x="12279254" y="4592828"/>
            <a:ext cx="3696378" cy="1895234"/>
          </a:xfrm>
          <a:custGeom>
            <a:avLst/>
            <a:gdLst/>
            <a:ahLst/>
            <a:cxnLst/>
            <a:rect l="l" t="t" r="r" b="b"/>
            <a:pathLst>
              <a:path w="3696378" h="1895234">
                <a:moveTo>
                  <a:pt x="0" y="0"/>
                </a:moveTo>
                <a:lnTo>
                  <a:pt x="3696378" y="0"/>
                </a:lnTo>
                <a:lnTo>
                  <a:pt x="3696378" y="1895234"/>
                </a:lnTo>
                <a:lnTo>
                  <a:pt x="0" y="18952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TextBox 9"/>
          <p:cNvSpPr txBox="1"/>
          <p:nvPr/>
        </p:nvSpPr>
        <p:spPr>
          <a:xfrm>
            <a:off x="798186" y="158089"/>
            <a:ext cx="8666031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6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BACKTEST RESULTS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110442" y="4545203"/>
            <a:ext cx="8375786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COMPARISON OF THE AVERAGE RETURNS OF BEST - PERFORMING STOCKS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2344" y="5244338"/>
            <a:ext cx="8154901" cy="1878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197" lvl="1" indent="-194099" algn="l">
              <a:lnSpc>
                <a:spcPts val="2517"/>
              </a:lnSpc>
              <a:buFont typeface="Arial"/>
              <a:buChar char="•"/>
            </a:pPr>
            <a:r>
              <a:rPr lang="en-US" sz="1798" u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 Top 30 Actual (Actual): Best performers by actual forward 3-month return</a:t>
            </a:r>
          </a:p>
          <a:p>
            <a:pPr marL="388197" lvl="1" indent="-194099" algn="l">
              <a:lnSpc>
                <a:spcPts val="2517"/>
              </a:lnSpc>
              <a:buFont typeface="Arial"/>
              <a:buChar char="•"/>
            </a:pPr>
            <a:r>
              <a:rPr lang="en-US" sz="1798" u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Top 30 Predicted (Predicted): Stocks forecasted by the model to perform best</a:t>
            </a:r>
          </a:p>
          <a:p>
            <a:pPr marL="388197" lvl="1" indent="-194099" algn="l">
              <a:lnSpc>
                <a:spcPts val="2517"/>
              </a:lnSpc>
              <a:buFont typeface="Arial"/>
              <a:buChar char="•"/>
            </a:pPr>
            <a:r>
              <a:rPr lang="en-US" sz="1798" u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Top 30 Predicted (Actual): Actual returns of those top 30 predicted stocks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37317" y="1962917"/>
            <a:ext cx="7440067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MODELS ABILITY TO IDENTIFY WORST  - PERFORMING STOCKS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894321" y="2799058"/>
            <a:ext cx="7183063" cy="1656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9787" lvl="1" indent="-204893" algn="l">
              <a:lnSpc>
                <a:spcPts val="2657"/>
              </a:lnSpc>
              <a:buFont typeface="Arial"/>
              <a:buChar char="•"/>
            </a:pPr>
            <a:r>
              <a:rPr lang="en-US" sz="189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</a:t>
            </a:r>
            <a:r>
              <a:rPr lang="en-US" sz="1898" u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ottom 30 Actual (Actual): True bottom performers</a:t>
            </a:r>
          </a:p>
          <a:p>
            <a:pPr marL="409787" lvl="1" indent="-204893" algn="l">
              <a:lnSpc>
                <a:spcPts val="2657"/>
              </a:lnSpc>
              <a:buFont typeface="Arial"/>
              <a:buChar char="•"/>
            </a:pPr>
            <a:r>
              <a:rPr lang="en-US" sz="1898" u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Bottom 30 Predicted (Predicted): Stocks forecasted to perform worst</a:t>
            </a:r>
          </a:p>
          <a:p>
            <a:pPr marL="409787" lvl="1" indent="-204893" algn="l">
              <a:lnSpc>
                <a:spcPts val="2657"/>
              </a:lnSpc>
              <a:buFont typeface="Arial"/>
              <a:buChar char="•"/>
            </a:pPr>
            <a:r>
              <a:rPr lang="en-US" sz="1898" u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Bottom 30 Predicted (Actual): Actual returns of the model’s bottom 30 predictions</a:t>
            </a: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8493" y="4089118"/>
            <a:ext cx="8108059" cy="5688582"/>
            <a:chOff x="0" y="0"/>
            <a:chExt cx="1953717" cy="11570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53717" cy="1157042"/>
            </a:xfrm>
            <a:custGeom>
              <a:avLst/>
              <a:gdLst/>
              <a:ahLst/>
              <a:cxnLst/>
              <a:rect l="l" t="t" r="r" b="b"/>
              <a:pathLst>
                <a:path w="1953717" h="1157042">
                  <a:moveTo>
                    <a:pt x="0" y="0"/>
                  </a:moveTo>
                  <a:lnTo>
                    <a:pt x="1953717" y="0"/>
                  </a:lnTo>
                  <a:lnTo>
                    <a:pt x="1953717" y="1157042"/>
                  </a:lnTo>
                  <a:lnTo>
                    <a:pt x="0" y="1157042"/>
                  </a:lnTo>
                  <a:close/>
                </a:path>
              </a:pathLst>
            </a:custGeom>
            <a:blipFill>
              <a:blip r:embed="rId2"/>
              <a:stretch>
                <a:fillRect t="-234" b="-234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4" name="AutoShape 4"/>
          <p:cNvSpPr/>
          <p:nvPr/>
        </p:nvSpPr>
        <p:spPr>
          <a:xfrm flipV="1">
            <a:off x="4437440" y="9846388"/>
            <a:ext cx="13850560" cy="0"/>
          </a:xfrm>
          <a:prstGeom prst="line">
            <a:avLst/>
          </a:prstGeom>
          <a:ln w="2857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9542585" y="4083578"/>
            <a:ext cx="8121897" cy="5692448"/>
          </a:xfrm>
          <a:custGeom>
            <a:avLst/>
            <a:gdLst/>
            <a:ahLst/>
            <a:cxnLst/>
            <a:rect l="l" t="t" r="r" b="b"/>
            <a:pathLst>
              <a:path w="9587281" h="5692448">
                <a:moveTo>
                  <a:pt x="0" y="0"/>
                </a:moveTo>
                <a:lnTo>
                  <a:pt x="9587281" y="0"/>
                </a:lnTo>
                <a:lnTo>
                  <a:pt x="9587281" y="5692449"/>
                </a:lnTo>
                <a:lnTo>
                  <a:pt x="0" y="56924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427889" y="557529"/>
            <a:ext cx="17047274" cy="9695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6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2024 REAL PORTFOLIO TEST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60094" y="1751858"/>
            <a:ext cx="9864146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ML-PREDICTED PORTFOLIO SIGNIFICANTLY UNDERPERFORMED THE BENCHMARK</a:t>
            </a:r>
          </a:p>
          <a:p>
            <a:pPr algn="l">
              <a:lnSpc>
                <a:spcPts val="2659"/>
              </a:lnSpc>
            </a:pPr>
            <a:endParaRPr lang="en-US" sz="1899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97306" y="1775988"/>
            <a:ext cx="462789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b="1">
                <a:solidFill>
                  <a:srgbClr val="FFBD59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7306" y="2370348"/>
            <a:ext cx="462789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b="1">
                <a:solidFill>
                  <a:srgbClr val="FFBD59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0094" y="2370348"/>
            <a:ext cx="9355887" cy="1003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r>
              <a:rPr lang="en-US" sz="1900" b="1" u="none" strike="noStrik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ACTUAL TOP 30 STOCKS TRAILED THE INDEX</a:t>
            </a:r>
          </a:p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endParaRPr lang="en-US" sz="1900" b="1" u="none" strike="noStrike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endParaRPr lang="en-US" sz="1900" b="1" u="none" strike="noStrike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97306" y="2903113"/>
            <a:ext cx="462789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b="1">
                <a:solidFill>
                  <a:srgbClr val="FFBD59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60094" y="2903113"/>
            <a:ext cx="9074076" cy="1323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HIGHLIGHTS THE IMPORTANCE OF DYNAMIC MODEL ADAPTATION AND MARKET REGIME AWARENESS WHEN DEPLOYING PREDICTIVE STRATEGIES</a:t>
            </a:r>
          </a:p>
          <a:p>
            <a:pPr algn="l">
              <a:lnSpc>
                <a:spcPts val="2659"/>
              </a:lnSpc>
            </a:pPr>
            <a:endParaRPr lang="en-US" sz="1899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l">
              <a:lnSpc>
                <a:spcPts val="2659"/>
              </a:lnSpc>
            </a:pPr>
            <a:endParaRPr lang="en-US" sz="1899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F852C8C1-3786-0C0B-D826-BC248E4DE290}"/>
              </a:ext>
            </a:extLst>
          </p:cNvPr>
          <p:cNvSpPr/>
          <p:nvPr/>
        </p:nvSpPr>
        <p:spPr>
          <a:xfrm>
            <a:off x="16511663" y="-1594"/>
            <a:ext cx="1630483" cy="1235447"/>
          </a:xfrm>
          <a:custGeom>
            <a:avLst/>
            <a:gdLst/>
            <a:ahLst/>
            <a:cxnLst/>
            <a:rect l="l" t="t" r="r" b="b"/>
            <a:pathLst>
              <a:path w="1000368" h="913063">
                <a:moveTo>
                  <a:pt x="0" y="0"/>
                </a:moveTo>
                <a:lnTo>
                  <a:pt x="1000367" y="0"/>
                </a:lnTo>
                <a:lnTo>
                  <a:pt x="1000367" y="913063"/>
                </a:lnTo>
                <a:lnTo>
                  <a:pt x="0" y="9130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7" name="AutoShape 2">
            <a:extLst>
              <a:ext uri="{FF2B5EF4-FFF2-40B4-BE49-F238E27FC236}">
                <a16:creationId xmlns:a16="http://schemas.microsoft.com/office/drawing/2014/main" id="{D198396B-F8F9-5A69-6DA2-CA892B962EB3}"/>
              </a:ext>
            </a:extLst>
          </p:cNvPr>
          <p:cNvSpPr/>
          <p:nvPr/>
        </p:nvSpPr>
        <p:spPr>
          <a:xfrm flipV="1">
            <a:off x="4437440" y="1518285"/>
            <a:ext cx="13850560" cy="0"/>
          </a:xfrm>
          <a:prstGeom prst="line">
            <a:avLst/>
          </a:prstGeom>
          <a:ln w="2857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59" b="-925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AutoShape 3"/>
          <p:cNvSpPr/>
          <p:nvPr/>
        </p:nvSpPr>
        <p:spPr>
          <a:xfrm flipV="1">
            <a:off x="-5415095" y="1546839"/>
            <a:ext cx="13850560" cy="0"/>
          </a:xfrm>
          <a:prstGeom prst="line">
            <a:avLst/>
          </a:prstGeom>
          <a:ln w="2857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48294"/>
              </p:ext>
            </p:extLst>
          </p:nvPr>
        </p:nvGraphicFramePr>
        <p:xfrm>
          <a:off x="1122437" y="4314106"/>
          <a:ext cx="7219950" cy="887984"/>
        </p:xfrm>
        <a:graphic>
          <a:graphicData uri="http://schemas.openxmlformats.org/drawingml/2006/table">
            <a:tbl>
              <a:tblPr/>
              <a:tblGrid>
                <a:gridCol w="721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42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000" u="none" strike="noStrike" dirty="0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GPT-selected portfolios: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362946"/>
              </p:ext>
            </p:extLst>
          </p:nvPr>
        </p:nvGraphicFramePr>
        <p:xfrm>
          <a:off x="1147564" y="6534304"/>
          <a:ext cx="6705600" cy="887984"/>
        </p:xfrm>
        <a:graphic>
          <a:graphicData uri="http://schemas.openxmlformats.org/drawingml/2006/table">
            <a:tbl>
              <a:tblPr/>
              <a:tblGrid>
                <a:gridCol w="670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41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999" u="none" strike="noStrike" dirty="0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Performance comparison: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Freeform 7"/>
          <p:cNvSpPr/>
          <p:nvPr/>
        </p:nvSpPr>
        <p:spPr>
          <a:xfrm>
            <a:off x="11052449" y="1663021"/>
            <a:ext cx="7025940" cy="4171652"/>
          </a:xfrm>
          <a:custGeom>
            <a:avLst/>
            <a:gdLst/>
            <a:ahLst/>
            <a:cxnLst/>
            <a:rect l="l" t="t" r="r" b="b"/>
            <a:pathLst>
              <a:path w="7025940" h="4171652">
                <a:moveTo>
                  <a:pt x="0" y="0"/>
                </a:moveTo>
                <a:lnTo>
                  <a:pt x="7025941" y="0"/>
                </a:lnTo>
                <a:lnTo>
                  <a:pt x="7025941" y="4171652"/>
                </a:lnTo>
                <a:lnTo>
                  <a:pt x="0" y="41716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TextBox 8"/>
          <p:cNvSpPr txBox="1"/>
          <p:nvPr/>
        </p:nvSpPr>
        <p:spPr>
          <a:xfrm>
            <a:off x="3514300" y="386795"/>
            <a:ext cx="5333574" cy="1145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54"/>
              </a:lnSpc>
            </a:pPr>
            <a:r>
              <a:rPr lang="en-US" sz="6855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 GPT VS ML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27413" y="237275"/>
            <a:ext cx="6006598" cy="1425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32"/>
              </a:lnSpc>
            </a:pPr>
            <a:r>
              <a:rPr lang="en-US" sz="8542" b="1">
                <a:solidFill>
                  <a:srgbClr val="FFBD59"/>
                </a:solidFill>
                <a:latin typeface="TT Hoves Bold"/>
                <a:ea typeface="TT Hoves Bold"/>
                <a:cs typeface="TT Hoves Bold"/>
                <a:sym typeface="TT Hoves Bold"/>
              </a:rPr>
              <a:t>STRATEGY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39059" y="2406102"/>
            <a:ext cx="9923001" cy="228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Prompt examples + GPT reasoning:</a:t>
            </a:r>
          </a:p>
          <a:p>
            <a:pPr marL="518162" lvl="1" indent="-259081" algn="l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Financial AI advisor operating on Dec 31, 2023</a:t>
            </a:r>
          </a:p>
          <a:p>
            <a:pPr marL="518162" lvl="1" indent="-259081" algn="l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Select 30 stocks that you expect will perform well in Q1 2024 based on publicly available data</a:t>
            </a:r>
          </a:p>
          <a:p>
            <a:pPr algn="ctr">
              <a:lnSpc>
                <a:spcPts val="4199"/>
              </a:lnSpc>
            </a:pPr>
            <a:endParaRPr lang="en-US" sz="24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84776" y="2443095"/>
            <a:ext cx="462789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>
                <a:solidFill>
                  <a:srgbClr val="FFBD59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9392" y="6725883"/>
            <a:ext cx="538172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 dirty="0">
                <a:solidFill>
                  <a:srgbClr val="FFBD59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9392" y="4532075"/>
            <a:ext cx="513044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>
                <a:solidFill>
                  <a:srgbClr val="FFBD59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47564" y="7345938"/>
            <a:ext cx="8987036" cy="2033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96567" lvl="1" indent="-248284" algn="l">
              <a:lnSpc>
                <a:spcPts val="3219"/>
              </a:lnSpc>
              <a:buFont typeface="Arial"/>
              <a:buChar char="•"/>
            </a:pPr>
            <a:r>
              <a:rPr lang="en-US" sz="2299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S&amp;P 500 is the most reliable and stable performer</a:t>
            </a:r>
          </a:p>
          <a:p>
            <a:pPr marL="496567" lvl="1" indent="-248284" algn="l">
              <a:lnSpc>
                <a:spcPts val="3219"/>
              </a:lnSpc>
              <a:buFont typeface="Arial"/>
              <a:buChar char="•"/>
            </a:pPr>
            <a:r>
              <a:rPr lang="en-US" sz="2299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GPT-Based Strategy presents a compelling middle ground</a:t>
            </a:r>
          </a:p>
          <a:p>
            <a:pPr marL="496567" lvl="1" indent="-248284" algn="l">
              <a:lnSpc>
                <a:spcPts val="3219"/>
              </a:lnSpc>
              <a:buFont typeface="Arial"/>
              <a:buChar char="•"/>
            </a:pPr>
            <a:r>
              <a:rPr lang="en-US" sz="2299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ML-Based Strategy offers the highest potential</a:t>
            </a:r>
          </a:p>
          <a:p>
            <a:pPr marL="0" lvl="0" indent="0" algn="l">
              <a:lnSpc>
                <a:spcPts val="3219"/>
              </a:lnSpc>
              <a:spcBef>
                <a:spcPct val="0"/>
              </a:spcBef>
            </a:pPr>
            <a:endParaRPr lang="en-US" sz="2299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>
              <a:lnSpc>
                <a:spcPts val="3219"/>
              </a:lnSpc>
              <a:spcBef>
                <a:spcPct val="0"/>
              </a:spcBef>
            </a:pPr>
            <a:endParaRPr lang="en-US" sz="2299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339059" y="5088025"/>
            <a:ext cx="7576341" cy="1212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96567" lvl="1" indent="-248284" algn="l">
              <a:lnSpc>
                <a:spcPts val="3219"/>
              </a:lnSpc>
              <a:buFont typeface="Arial"/>
              <a:buChar char="•"/>
            </a:pPr>
            <a:r>
              <a:rPr lang="en-US" sz="22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Tech industry tickers: MSFT, AAPL, ORCL, GOOGL</a:t>
            </a:r>
          </a:p>
          <a:p>
            <a:pPr marL="496567" lvl="1" indent="-248284" algn="l">
              <a:lnSpc>
                <a:spcPts val="3219"/>
              </a:lnSpc>
              <a:buFont typeface="Arial"/>
              <a:buChar char="•"/>
            </a:pPr>
            <a:r>
              <a:rPr lang="en-US" sz="22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Retail industry tickers: AMZN, NKE</a:t>
            </a:r>
          </a:p>
          <a:p>
            <a:pPr marL="496567" lvl="1" indent="-248284" algn="l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Other industry tickers: META, TSLA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FCB9704-19B5-93BB-A3BC-C794FF91F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6295" y="5971024"/>
            <a:ext cx="7019021" cy="41726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451296"/>
            <a:ext cx="18288000" cy="4483302"/>
            <a:chOff x="0" y="0"/>
            <a:chExt cx="2833290" cy="6945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3290" cy="694581"/>
            </a:xfrm>
            <a:custGeom>
              <a:avLst/>
              <a:gdLst/>
              <a:ahLst/>
              <a:cxnLst/>
              <a:rect l="l" t="t" r="r" b="b"/>
              <a:pathLst>
                <a:path w="2833290" h="694581">
                  <a:moveTo>
                    <a:pt x="0" y="0"/>
                  </a:moveTo>
                  <a:lnTo>
                    <a:pt x="2833290" y="0"/>
                  </a:lnTo>
                  <a:lnTo>
                    <a:pt x="2833290" y="694581"/>
                  </a:lnTo>
                  <a:lnTo>
                    <a:pt x="0" y="694581"/>
                  </a:lnTo>
                  <a:close/>
                </a:path>
              </a:pathLst>
            </a:custGeom>
            <a:blipFill>
              <a:blip r:embed="rId2">
                <a:alphaModFix amt="17000"/>
              </a:blip>
              <a:stretch>
                <a:fillRect t="-160868" b="-11414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3302166" y="5741284"/>
            <a:ext cx="4912055" cy="3133734"/>
            <a:chOff x="0" y="0"/>
            <a:chExt cx="1293710" cy="82534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93710" cy="825345"/>
            </a:xfrm>
            <a:custGeom>
              <a:avLst/>
              <a:gdLst/>
              <a:ahLst/>
              <a:cxnLst/>
              <a:rect l="l" t="t" r="r" b="b"/>
              <a:pathLst>
                <a:path w="1293710" h="825345">
                  <a:moveTo>
                    <a:pt x="31522" y="0"/>
                  </a:moveTo>
                  <a:lnTo>
                    <a:pt x="1262188" y="0"/>
                  </a:lnTo>
                  <a:cubicBezTo>
                    <a:pt x="1279597" y="0"/>
                    <a:pt x="1293710" y="14113"/>
                    <a:pt x="1293710" y="31522"/>
                  </a:cubicBezTo>
                  <a:lnTo>
                    <a:pt x="1293710" y="793823"/>
                  </a:lnTo>
                  <a:cubicBezTo>
                    <a:pt x="1293710" y="811233"/>
                    <a:pt x="1279597" y="825345"/>
                    <a:pt x="1262188" y="825345"/>
                  </a:cubicBezTo>
                  <a:lnTo>
                    <a:pt x="31522" y="825345"/>
                  </a:lnTo>
                  <a:cubicBezTo>
                    <a:pt x="14113" y="825345"/>
                    <a:pt x="0" y="811233"/>
                    <a:pt x="0" y="793823"/>
                  </a:cubicBezTo>
                  <a:lnTo>
                    <a:pt x="0" y="31522"/>
                  </a:lnTo>
                  <a:cubicBezTo>
                    <a:pt x="0" y="14113"/>
                    <a:pt x="14113" y="0"/>
                    <a:pt x="31522" y="0"/>
                  </a:cubicBezTo>
                  <a:close/>
                </a:path>
              </a:pathLst>
            </a:custGeom>
            <a:solidFill>
              <a:srgbClr val="13191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93710" cy="8634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784418" y="2224764"/>
            <a:ext cx="4912055" cy="3278395"/>
            <a:chOff x="0" y="-38100"/>
            <a:chExt cx="1293710" cy="863445"/>
          </a:xfrm>
        </p:grpSpPr>
        <p:sp>
          <p:nvSpPr>
            <p:cNvPr id="8" name="Freeform 8"/>
            <p:cNvSpPr/>
            <p:nvPr/>
          </p:nvSpPr>
          <p:spPr>
            <a:xfrm>
              <a:off x="0" y="-30876"/>
              <a:ext cx="1293710" cy="825345"/>
            </a:xfrm>
            <a:custGeom>
              <a:avLst/>
              <a:gdLst/>
              <a:ahLst/>
              <a:cxnLst/>
              <a:rect l="l" t="t" r="r" b="b"/>
              <a:pathLst>
                <a:path w="1293710" h="825345">
                  <a:moveTo>
                    <a:pt x="31522" y="0"/>
                  </a:moveTo>
                  <a:lnTo>
                    <a:pt x="1262188" y="0"/>
                  </a:lnTo>
                  <a:cubicBezTo>
                    <a:pt x="1279597" y="0"/>
                    <a:pt x="1293710" y="14113"/>
                    <a:pt x="1293710" y="31522"/>
                  </a:cubicBezTo>
                  <a:lnTo>
                    <a:pt x="1293710" y="793823"/>
                  </a:lnTo>
                  <a:cubicBezTo>
                    <a:pt x="1293710" y="811233"/>
                    <a:pt x="1279597" y="825345"/>
                    <a:pt x="1262188" y="825345"/>
                  </a:cubicBezTo>
                  <a:lnTo>
                    <a:pt x="31522" y="825345"/>
                  </a:lnTo>
                  <a:cubicBezTo>
                    <a:pt x="14113" y="825345"/>
                    <a:pt x="0" y="811233"/>
                    <a:pt x="0" y="793823"/>
                  </a:cubicBezTo>
                  <a:lnTo>
                    <a:pt x="0" y="31522"/>
                  </a:lnTo>
                  <a:cubicBezTo>
                    <a:pt x="0" y="14113"/>
                    <a:pt x="14113" y="0"/>
                    <a:pt x="31522" y="0"/>
                  </a:cubicBezTo>
                  <a:close/>
                </a:path>
              </a:pathLst>
            </a:custGeom>
            <a:solidFill>
              <a:srgbClr val="13191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93710" cy="8634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794545" y="5741284"/>
            <a:ext cx="4912055" cy="3133734"/>
            <a:chOff x="0" y="0"/>
            <a:chExt cx="1293710" cy="82534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93710" cy="825345"/>
            </a:xfrm>
            <a:custGeom>
              <a:avLst/>
              <a:gdLst/>
              <a:ahLst/>
              <a:cxnLst/>
              <a:rect l="l" t="t" r="r" b="b"/>
              <a:pathLst>
                <a:path w="1293710" h="825345">
                  <a:moveTo>
                    <a:pt x="31522" y="0"/>
                  </a:moveTo>
                  <a:lnTo>
                    <a:pt x="1262188" y="0"/>
                  </a:lnTo>
                  <a:cubicBezTo>
                    <a:pt x="1279597" y="0"/>
                    <a:pt x="1293710" y="14113"/>
                    <a:pt x="1293710" y="31522"/>
                  </a:cubicBezTo>
                  <a:lnTo>
                    <a:pt x="1293710" y="793823"/>
                  </a:lnTo>
                  <a:cubicBezTo>
                    <a:pt x="1293710" y="811233"/>
                    <a:pt x="1279597" y="825345"/>
                    <a:pt x="1262188" y="825345"/>
                  </a:cubicBezTo>
                  <a:lnTo>
                    <a:pt x="31522" y="825345"/>
                  </a:lnTo>
                  <a:cubicBezTo>
                    <a:pt x="14113" y="825345"/>
                    <a:pt x="0" y="811233"/>
                    <a:pt x="0" y="793823"/>
                  </a:cubicBezTo>
                  <a:lnTo>
                    <a:pt x="0" y="31522"/>
                  </a:lnTo>
                  <a:cubicBezTo>
                    <a:pt x="0" y="14113"/>
                    <a:pt x="14113" y="0"/>
                    <a:pt x="31522" y="0"/>
                  </a:cubicBezTo>
                  <a:close/>
                </a:path>
              </a:pathLst>
            </a:custGeom>
            <a:solidFill>
              <a:srgbClr val="13191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93710" cy="8634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302166" y="2248436"/>
            <a:ext cx="4912055" cy="3133734"/>
            <a:chOff x="0" y="0"/>
            <a:chExt cx="1293710" cy="82534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93710" cy="825345"/>
            </a:xfrm>
            <a:custGeom>
              <a:avLst/>
              <a:gdLst/>
              <a:ahLst/>
              <a:cxnLst/>
              <a:rect l="l" t="t" r="r" b="b"/>
              <a:pathLst>
                <a:path w="1293710" h="825345">
                  <a:moveTo>
                    <a:pt x="31522" y="0"/>
                  </a:moveTo>
                  <a:lnTo>
                    <a:pt x="1262188" y="0"/>
                  </a:lnTo>
                  <a:cubicBezTo>
                    <a:pt x="1279597" y="0"/>
                    <a:pt x="1293710" y="14113"/>
                    <a:pt x="1293710" y="31522"/>
                  </a:cubicBezTo>
                  <a:lnTo>
                    <a:pt x="1293710" y="793823"/>
                  </a:lnTo>
                  <a:cubicBezTo>
                    <a:pt x="1293710" y="811233"/>
                    <a:pt x="1279597" y="825345"/>
                    <a:pt x="1262188" y="825345"/>
                  </a:cubicBezTo>
                  <a:lnTo>
                    <a:pt x="31522" y="825345"/>
                  </a:lnTo>
                  <a:cubicBezTo>
                    <a:pt x="14113" y="825345"/>
                    <a:pt x="0" y="811233"/>
                    <a:pt x="0" y="793823"/>
                  </a:cubicBezTo>
                  <a:lnTo>
                    <a:pt x="0" y="31522"/>
                  </a:lnTo>
                  <a:cubicBezTo>
                    <a:pt x="0" y="14113"/>
                    <a:pt x="14113" y="0"/>
                    <a:pt x="31522" y="0"/>
                  </a:cubicBezTo>
                  <a:close/>
                </a:path>
              </a:pathLst>
            </a:custGeom>
            <a:solidFill>
              <a:srgbClr val="13191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293710" cy="8634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395580" y="6241170"/>
            <a:ext cx="4725226" cy="13868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3200" b="1" spc="174" dirty="0">
                <a:solidFill>
                  <a:srgbClr val="FFBD59"/>
                </a:solidFill>
                <a:latin typeface="DM Sans Bold"/>
                <a:ea typeface="DM Sans Bold"/>
                <a:cs typeface="DM Sans Bold"/>
                <a:sym typeface="DM Sans Bold"/>
              </a:rPr>
              <a:t>No One-Size-Fits-All: Model Signals May Be Regime-Dependent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59623" y="2750407"/>
            <a:ext cx="3797142" cy="173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3200" b="1" spc="160" dirty="0">
                <a:solidFill>
                  <a:srgbClr val="FFBD59"/>
                </a:solidFill>
                <a:latin typeface="DM Sans Bold"/>
                <a:ea typeface="DM Sans Bold"/>
                <a:cs typeface="DM Sans Bold"/>
                <a:sym typeface="DM Sans Bold"/>
              </a:rPr>
              <a:t>ML Models Show Promise, but Require Further Refinement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117133" y="6241170"/>
            <a:ext cx="4352767" cy="1752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3200" b="1" spc="160" dirty="0">
                <a:solidFill>
                  <a:srgbClr val="FFBD59"/>
                </a:solidFill>
                <a:latin typeface="DM Sans Bold"/>
                <a:ea typeface="DM Sans Bold"/>
                <a:cs typeface="DM Sans Bold"/>
                <a:sym typeface="DM Sans Bold"/>
              </a:rPr>
              <a:t>Product Not Market-Ready Yet:  But Foundation Is Strong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798720" y="89096"/>
            <a:ext cx="7999181" cy="203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00"/>
              </a:lnSpc>
            </a:pPr>
            <a:r>
              <a:rPr lang="en-US" sz="6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KEY INSIGHTS &amp; RECOMMENDATIONS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158657" y="2750407"/>
            <a:ext cx="4269720" cy="1752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3200" b="1" spc="160" dirty="0">
                <a:solidFill>
                  <a:srgbClr val="FFBD59"/>
                </a:solidFill>
                <a:latin typeface="DM Sans Bold"/>
                <a:ea typeface="DM Sans Bold"/>
                <a:cs typeface="DM Sans Bold"/>
                <a:sym typeface="DM Sans Bold"/>
              </a:rPr>
              <a:t>GPT Is Surprisingly Competitive &amp; Adds Strategic Value</a:t>
            </a:r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F13F6A1C-F949-9B02-6F29-7230744D8BE7}"/>
              </a:ext>
            </a:extLst>
          </p:cNvPr>
          <p:cNvSpPr/>
          <p:nvPr/>
        </p:nvSpPr>
        <p:spPr>
          <a:xfrm>
            <a:off x="16383000" y="342900"/>
            <a:ext cx="1630483" cy="1235447"/>
          </a:xfrm>
          <a:custGeom>
            <a:avLst/>
            <a:gdLst/>
            <a:ahLst/>
            <a:cxnLst/>
            <a:rect l="l" t="t" r="r" b="b"/>
            <a:pathLst>
              <a:path w="1000368" h="913063">
                <a:moveTo>
                  <a:pt x="0" y="0"/>
                </a:moveTo>
                <a:lnTo>
                  <a:pt x="1000367" y="0"/>
                </a:lnTo>
                <a:lnTo>
                  <a:pt x="1000367" y="913063"/>
                </a:lnTo>
                <a:lnTo>
                  <a:pt x="0" y="9130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695537" y="264875"/>
            <a:ext cx="8202022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6000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Q&amp;A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5537" y="1414634"/>
            <a:ext cx="8300545" cy="841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859"/>
              </a:lnSpc>
            </a:pPr>
            <a:r>
              <a:rPr lang="en-US" sz="4850" spc="32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Thank You 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4437440" y="9138285"/>
            <a:ext cx="13850560" cy="0"/>
          </a:xfrm>
          <a:prstGeom prst="line">
            <a:avLst/>
          </a:prstGeom>
          <a:ln w="2857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6" name="TextBox 6"/>
          <p:cNvSpPr txBox="1"/>
          <p:nvPr/>
        </p:nvSpPr>
        <p:spPr>
          <a:xfrm>
            <a:off x="1287851" y="8737783"/>
            <a:ext cx="5632666" cy="53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5"/>
              </a:lnSpc>
            </a:pPr>
            <a:r>
              <a:rPr lang="en-US" sz="3082" b="1" spc="277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TEAM BEIJING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4398149" y="649384"/>
            <a:ext cx="9491701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00"/>
              </a:lnSpc>
            </a:pPr>
            <a:r>
              <a:rPr lang="en-US" sz="6000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AGENDA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85410" y="8054992"/>
            <a:ext cx="559532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>
                <a:solidFill>
                  <a:srgbClr val="FFBD59"/>
                </a:solidFill>
                <a:latin typeface="DM Sans Bold"/>
                <a:ea typeface="DM Sans Bold"/>
                <a:cs typeface="DM Sans Bold"/>
                <a:sym typeface="DM Sans Bold"/>
              </a:rPr>
              <a:t>08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85410" y="7226317"/>
            <a:ext cx="559532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>
                <a:solidFill>
                  <a:srgbClr val="FFBD59"/>
                </a:solidFill>
                <a:latin typeface="DM Sans Bold"/>
                <a:ea typeface="DM Sans Bold"/>
                <a:cs typeface="DM Sans Bold"/>
                <a:sym typeface="DM Sans Bold"/>
              </a:rPr>
              <a:t>07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85410" y="6397641"/>
            <a:ext cx="559532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>
                <a:solidFill>
                  <a:srgbClr val="FFBD59"/>
                </a:solidFill>
                <a:latin typeface="DM Sans Bold"/>
                <a:ea typeface="DM Sans Bold"/>
                <a:cs typeface="DM Sans Bold"/>
                <a:sym typeface="DM Sans Bold"/>
              </a:rPr>
              <a:t>06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85410" y="5568965"/>
            <a:ext cx="559532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>
                <a:solidFill>
                  <a:srgbClr val="FFBD59"/>
                </a:solidFill>
                <a:latin typeface="DM Sans Bold"/>
                <a:ea typeface="DM Sans Bold"/>
                <a:cs typeface="DM Sans Bold"/>
                <a:sym typeface="DM Sans Bold"/>
              </a:rPr>
              <a:t>05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85410" y="4740289"/>
            <a:ext cx="559532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>
                <a:solidFill>
                  <a:srgbClr val="FFBD59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85410" y="3911614"/>
            <a:ext cx="559532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>
                <a:solidFill>
                  <a:srgbClr val="FFBD59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85410" y="3082938"/>
            <a:ext cx="559532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>
                <a:solidFill>
                  <a:srgbClr val="FFBD59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85410" y="2249500"/>
            <a:ext cx="462789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>
                <a:solidFill>
                  <a:srgbClr val="FFBD59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398149" y="2249500"/>
            <a:ext cx="4036070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EXECUTIVE SUMMARY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02326" y="3041027"/>
            <a:ext cx="5841673" cy="513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PROJECT OVERVIEW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02325" y="3841587"/>
            <a:ext cx="5131893" cy="504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DATA OVERVIEW​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398149" y="4740289"/>
            <a:ext cx="3717727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MACHINE LEARNING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971800" y="5553203"/>
            <a:ext cx="6934200" cy="513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MODEL PERFORMANCE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398149" y="6397641"/>
            <a:ext cx="2690068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BACK TESTING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398149" y="7226317"/>
            <a:ext cx="3997226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GPT VS ML STRATEGY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398149" y="8054992"/>
            <a:ext cx="7379345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KEY INSIGHTS AND RECOMMENDATIONS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4437440" y="9138285"/>
            <a:ext cx="13850560" cy="0"/>
          </a:xfrm>
          <a:prstGeom prst="line">
            <a:avLst/>
          </a:prstGeom>
          <a:ln w="2857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888825" y="1724599"/>
            <a:ext cx="8399175" cy="655135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318540"/>
            <a:ext cx="12813257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0"/>
              </a:lnSpc>
            </a:pPr>
            <a:r>
              <a:rPr lang="en-US" sz="5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DARES EXECUTIVE SUMMARY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299197" y="3247909"/>
            <a:ext cx="5612156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To launch an AI-driven stock strategy product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324609" y="7384451"/>
            <a:ext cx="5589628" cy="390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Proven Results in Future &amp; </a:t>
            </a:r>
            <a:r>
              <a:rPr lang="en-US" sz="23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BackTesting</a:t>
            </a:r>
            <a:endParaRPr lang="en-US" sz="2250">
              <a:solidFill>
                <a:srgbClr val="000000"/>
              </a:solidFill>
              <a:latin typeface="DM Sans"/>
              <a:ea typeface="DM Sans"/>
              <a:cs typeface="DM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3256885"/>
            <a:ext cx="351134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BUSINESS GOAL: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352701"/>
            <a:ext cx="351134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5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RESULTS: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044535"/>
            <a:ext cx="351134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WHAT WE BUILT: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578002"/>
            <a:ext cx="351134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WHY: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99197" y="6044535"/>
            <a:ext cx="55896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Predictive ML model + GPT comparison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321726" y="4446875"/>
            <a:ext cx="5589628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Competitive pressure + failed previous attempt (AI-Cons)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1991187"/>
            <a:ext cx="351134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WHO ARE WE: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276668" y="1915679"/>
            <a:ext cx="5612156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Expert Data Analytics and Research team in a large financial investment company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25274"/>
            <a:ext cx="18288000" cy="2515866"/>
            <a:chOff x="0" y="0"/>
            <a:chExt cx="4816593" cy="6626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62615"/>
            </a:xfrm>
            <a:custGeom>
              <a:avLst/>
              <a:gdLst/>
              <a:ahLst/>
              <a:cxnLst/>
              <a:rect l="l" t="t" r="r" b="b"/>
              <a:pathLst>
                <a:path w="4816592" h="662615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620281"/>
                  </a:lnTo>
                  <a:cubicBezTo>
                    <a:pt x="4816592" y="631509"/>
                    <a:pt x="4812132" y="642277"/>
                    <a:pt x="4804193" y="650216"/>
                  </a:cubicBezTo>
                  <a:cubicBezTo>
                    <a:pt x="4796254" y="658155"/>
                    <a:pt x="4785487" y="662615"/>
                    <a:pt x="4774259" y="662615"/>
                  </a:cubicBezTo>
                  <a:lnTo>
                    <a:pt x="42333" y="662615"/>
                  </a:lnTo>
                  <a:cubicBezTo>
                    <a:pt x="31106" y="662615"/>
                    <a:pt x="20338" y="658155"/>
                    <a:pt x="12399" y="650216"/>
                  </a:cubicBezTo>
                  <a:cubicBezTo>
                    <a:pt x="4460" y="642277"/>
                    <a:pt x="0" y="631509"/>
                    <a:pt x="0" y="620281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13191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6911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4437440" y="9138285"/>
            <a:ext cx="13850560" cy="0"/>
          </a:xfrm>
          <a:prstGeom prst="line">
            <a:avLst/>
          </a:prstGeom>
          <a:ln w="2857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6" name="TextBox 6"/>
          <p:cNvSpPr txBox="1"/>
          <p:nvPr/>
        </p:nvSpPr>
        <p:spPr>
          <a:xfrm>
            <a:off x="1879996" y="3022531"/>
            <a:ext cx="6352131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7" lvl="1" indent="-259078" algn="l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Financials</a:t>
            </a:r>
          </a:p>
          <a:p>
            <a:pPr marL="518157" lvl="1" indent="-259078" algn="l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Real Estate</a:t>
            </a:r>
          </a:p>
          <a:p>
            <a:pPr marL="518157" lvl="1" indent="-259078" algn="l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Utilities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72773" y="5095875"/>
            <a:ext cx="895024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Horse race → predicting future winners using past traits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38560" y="737702"/>
            <a:ext cx="12262749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6000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PROJECT OVERVIEW &amp; CONTEXT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72773" y="8284761"/>
            <a:ext cx="11754003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USE OF HISTORICAL STOCK DATA TO PREDICT WINNERS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79996" y="4466521"/>
            <a:ext cx="2780958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ANALOGY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79996" y="2489765"/>
            <a:ext cx="4471511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EXCLUDED SECTORS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79996" y="5718175"/>
            <a:ext cx="12339961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QUESTIONS ASKED BEFORE TACKLING THE PROBLEM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79996" y="6439660"/>
            <a:ext cx="6352131" cy="1663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7" lvl="1" indent="-259078" algn="l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Winners and Losers</a:t>
            </a:r>
          </a:p>
          <a:p>
            <a:pPr marL="518157" lvl="1" indent="-259078" algn="l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Classification or Regression</a:t>
            </a:r>
          </a:p>
          <a:p>
            <a:pPr marL="518157" lvl="1" indent="-259078" algn="l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Training, Testing and Validation</a:t>
            </a:r>
          </a:p>
          <a:p>
            <a:pPr marL="518157" lvl="1" indent="-259078" algn="l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Redundant Features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26089" y="3467099"/>
            <a:ext cx="11890059" cy="6281338"/>
            <a:chOff x="0" y="0"/>
            <a:chExt cx="2190185" cy="11570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90185" cy="1157042"/>
            </a:xfrm>
            <a:custGeom>
              <a:avLst/>
              <a:gdLst/>
              <a:ahLst/>
              <a:cxnLst/>
              <a:rect l="l" t="t" r="r" b="b"/>
              <a:pathLst>
                <a:path w="2190185" h="1157042">
                  <a:moveTo>
                    <a:pt x="0" y="0"/>
                  </a:moveTo>
                  <a:lnTo>
                    <a:pt x="2190185" y="0"/>
                  </a:lnTo>
                  <a:lnTo>
                    <a:pt x="2190185" y="1157042"/>
                  </a:lnTo>
                  <a:lnTo>
                    <a:pt x="0" y="1157042"/>
                  </a:lnTo>
                  <a:close/>
                </a:path>
              </a:pathLst>
            </a:custGeom>
            <a:blipFill>
              <a:blip r:embed="rId2"/>
              <a:stretch>
                <a:fillRect t="-3829" b="-3829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4" name="AutoShape 4"/>
          <p:cNvSpPr/>
          <p:nvPr/>
        </p:nvSpPr>
        <p:spPr>
          <a:xfrm flipV="1">
            <a:off x="-1238163" y="1883039"/>
            <a:ext cx="13850560" cy="0"/>
          </a:xfrm>
          <a:prstGeom prst="line">
            <a:avLst/>
          </a:prstGeom>
          <a:ln w="2857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6814889" y="2249752"/>
            <a:ext cx="11301259" cy="692202"/>
          </a:xfrm>
          <a:custGeom>
            <a:avLst/>
            <a:gdLst/>
            <a:ahLst/>
            <a:cxnLst/>
            <a:rect l="l" t="t" r="r" b="b"/>
            <a:pathLst>
              <a:path w="11301259" h="692202">
                <a:moveTo>
                  <a:pt x="0" y="0"/>
                </a:moveTo>
                <a:lnTo>
                  <a:pt x="11301258" y="0"/>
                </a:lnTo>
                <a:lnTo>
                  <a:pt x="11301258" y="692202"/>
                </a:lnTo>
                <a:lnTo>
                  <a:pt x="0" y="692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6" name="Group 6"/>
          <p:cNvGrpSpPr/>
          <p:nvPr/>
        </p:nvGrpSpPr>
        <p:grpSpPr>
          <a:xfrm>
            <a:off x="0" y="-82399"/>
            <a:ext cx="18288000" cy="1598726"/>
            <a:chOff x="0" y="0"/>
            <a:chExt cx="4816593" cy="4210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421064"/>
            </a:xfrm>
            <a:custGeom>
              <a:avLst/>
              <a:gdLst/>
              <a:ahLst/>
              <a:cxnLst/>
              <a:rect l="l" t="t" r="r" b="b"/>
              <a:pathLst>
                <a:path w="4816592" h="421064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378730"/>
                  </a:lnTo>
                  <a:cubicBezTo>
                    <a:pt x="4816592" y="389958"/>
                    <a:pt x="4812132" y="400725"/>
                    <a:pt x="4804193" y="408664"/>
                  </a:cubicBezTo>
                  <a:cubicBezTo>
                    <a:pt x="4796254" y="416603"/>
                    <a:pt x="4785487" y="421064"/>
                    <a:pt x="4774259" y="421064"/>
                  </a:cubicBezTo>
                  <a:lnTo>
                    <a:pt x="42333" y="421064"/>
                  </a:lnTo>
                  <a:cubicBezTo>
                    <a:pt x="31106" y="421064"/>
                    <a:pt x="20338" y="416603"/>
                    <a:pt x="12399" y="408664"/>
                  </a:cubicBezTo>
                  <a:cubicBezTo>
                    <a:pt x="4460" y="400725"/>
                    <a:pt x="0" y="389958"/>
                    <a:pt x="0" y="378730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13191D">
                <a:alpha val="15686"/>
              </a:srgbClr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816593" cy="4496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06223" y="247611"/>
            <a:ext cx="7999181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6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DATA OVERVIEW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10733" y="2437128"/>
            <a:ext cx="3511340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DATA SOURCE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06223" y="2437128"/>
            <a:ext cx="462789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>
                <a:solidFill>
                  <a:srgbClr val="FFBD59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79828" y="3762374"/>
            <a:ext cx="564067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 b="1" u="none" strike="noStrike">
                <a:solidFill>
                  <a:srgbClr val="FFBD59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37386" y="3760172"/>
            <a:ext cx="4962488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TIME SPAN &amp; FREQUENCY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6667" y="3084829"/>
            <a:ext cx="5827796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CRSP/Compustat-style financials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5584" y="6401436"/>
            <a:ext cx="5669017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Ratios</a:t>
            </a:r>
          </a:p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Past returns </a:t>
            </a:r>
          </a:p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Sector indicators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46667" y="5940466"/>
            <a:ext cx="564067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 b="1" u="none" strike="noStrike">
                <a:solidFill>
                  <a:srgbClr val="FFBD59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5584" y="7770177"/>
            <a:ext cx="564067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 b="1" u="none" strike="noStrike">
                <a:solidFill>
                  <a:srgbClr val="FFBD59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94896" y="5962968"/>
            <a:ext cx="2095197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 b="1" u="none" strike="noStrik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FEATURES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37386" y="7770177"/>
            <a:ext cx="3368427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 b="1" u="none" strike="noStrik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TARGET VARIABLE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79828" y="8421371"/>
            <a:ext cx="3757612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 u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Forward 3-month returns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79828" y="4567596"/>
            <a:ext cx="5827796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Data ranges from 2015 - 2023</a:t>
            </a:r>
          </a:p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Used split_date</a:t>
            </a:r>
          </a:p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simulates real-world conditions</a:t>
            </a:r>
          </a:p>
        </p:txBody>
      </p: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3995493" y="5445776"/>
            <a:ext cx="4912055" cy="2423800"/>
            <a:chOff x="0" y="0"/>
            <a:chExt cx="1293710" cy="6383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93710" cy="638367"/>
            </a:xfrm>
            <a:custGeom>
              <a:avLst/>
              <a:gdLst/>
              <a:ahLst/>
              <a:cxnLst/>
              <a:rect l="l" t="t" r="r" b="b"/>
              <a:pathLst>
                <a:path w="1293710" h="638367">
                  <a:moveTo>
                    <a:pt x="157611" y="0"/>
                  </a:moveTo>
                  <a:lnTo>
                    <a:pt x="1136099" y="0"/>
                  </a:lnTo>
                  <a:cubicBezTo>
                    <a:pt x="1223145" y="0"/>
                    <a:pt x="1293710" y="70565"/>
                    <a:pt x="1293710" y="157611"/>
                  </a:cubicBezTo>
                  <a:lnTo>
                    <a:pt x="1293710" y="480756"/>
                  </a:lnTo>
                  <a:cubicBezTo>
                    <a:pt x="1293710" y="567802"/>
                    <a:pt x="1223145" y="638367"/>
                    <a:pt x="1136099" y="638367"/>
                  </a:cubicBezTo>
                  <a:lnTo>
                    <a:pt x="157611" y="638367"/>
                  </a:lnTo>
                  <a:cubicBezTo>
                    <a:pt x="70565" y="638367"/>
                    <a:pt x="0" y="567802"/>
                    <a:pt x="0" y="480756"/>
                  </a:cubicBezTo>
                  <a:lnTo>
                    <a:pt x="0" y="157611"/>
                  </a:lnTo>
                  <a:cubicBezTo>
                    <a:pt x="0" y="70565"/>
                    <a:pt x="70565" y="0"/>
                    <a:pt x="157611" y="0"/>
                  </a:cubicBezTo>
                  <a:close/>
                </a:path>
              </a:pathLst>
            </a:custGeom>
            <a:solidFill>
              <a:srgbClr val="EBEBEB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93710" cy="676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4437440" y="9138285"/>
            <a:ext cx="13850560" cy="0"/>
          </a:xfrm>
          <a:prstGeom prst="line">
            <a:avLst/>
          </a:prstGeom>
          <a:ln w="2857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7" name="Group 7"/>
          <p:cNvGrpSpPr/>
          <p:nvPr/>
        </p:nvGrpSpPr>
        <p:grpSpPr>
          <a:xfrm>
            <a:off x="9390077" y="2404108"/>
            <a:ext cx="4912055" cy="2470148"/>
            <a:chOff x="0" y="0"/>
            <a:chExt cx="1293710" cy="6505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93710" cy="650574"/>
            </a:xfrm>
            <a:custGeom>
              <a:avLst/>
              <a:gdLst/>
              <a:ahLst/>
              <a:cxnLst/>
              <a:rect l="l" t="t" r="r" b="b"/>
              <a:pathLst>
                <a:path w="1293710" h="650574">
                  <a:moveTo>
                    <a:pt x="157611" y="0"/>
                  </a:moveTo>
                  <a:lnTo>
                    <a:pt x="1136099" y="0"/>
                  </a:lnTo>
                  <a:cubicBezTo>
                    <a:pt x="1223145" y="0"/>
                    <a:pt x="1293710" y="70565"/>
                    <a:pt x="1293710" y="157611"/>
                  </a:cubicBezTo>
                  <a:lnTo>
                    <a:pt x="1293710" y="492963"/>
                  </a:lnTo>
                  <a:cubicBezTo>
                    <a:pt x="1293710" y="580009"/>
                    <a:pt x="1223145" y="650574"/>
                    <a:pt x="1136099" y="650574"/>
                  </a:cubicBezTo>
                  <a:lnTo>
                    <a:pt x="157611" y="650574"/>
                  </a:lnTo>
                  <a:cubicBezTo>
                    <a:pt x="70565" y="650574"/>
                    <a:pt x="0" y="580009"/>
                    <a:pt x="0" y="492963"/>
                  </a:cubicBezTo>
                  <a:lnTo>
                    <a:pt x="0" y="157611"/>
                  </a:lnTo>
                  <a:cubicBezTo>
                    <a:pt x="0" y="70565"/>
                    <a:pt x="70565" y="0"/>
                    <a:pt x="157611" y="0"/>
                  </a:cubicBezTo>
                  <a:close/>
                </a:path>
              </a:pathLst>
            </a:custGeom>
            <a:solidFill>
              <a:srgbClr val="EBEBEB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93710" cy="6886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995493" y="2404108"/>
            <a:ext cx="4912055" cy="2470148"/>
            <a:chOff x="0" y="0"/>
            <a:chExt cx="1293710" cy="65057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93710" cy="650574"/>
            </a:xfrm>
            <a:custGeom>
              <a:avLst/>
              <a:gdLst/>
              <a:ahLst/>
              <a:cxnLst/>
              <a:rect l="l" t="t" r="r" b="b"/>
              <a:pathLst>
                <a:path w="1293710" h="650574">
                  <a:moveTo>
                    <a:pt x="157611" y="0"/>
                  </a:moveTo>
                  <a:lnTo>
                    <a:pt x="1136099" y="0"/>
                  </a:lnTo>
                  <a:cubicBezTo>
                    <a:pt x="1223145" y="0"/>
                    <a:pt x="1293710" y="70565"/>
                    <a:pt x="1293710" y="157611"/>
                  </a:cubicBezTo>
                  <a:lnTo>
                    <a:pt x="1293710" y="492963"/>
                  </a:lnTo>
                  <a:cubicBezTo>
                    <a:pt x="1293710" y="580009"/>
                    <a:pt x="1223145" y="650574"/>
                    <a:pt x="1136099" y="650574"/>
                  </a:cubicBezTo>
                  <a:lnTo>
                    <a:pt x="157611" y="650574"/>
                  </a:lnTo>
                  <a:cubicBezTo>
                    <a:pt x="70565" y="650574"/>
                    <a:pt x="0" y="580009"/>
                    <a:pt x="0" y="492963"/>
                  </a:cubicBezTo>
                  <a:lnTo>
                    <a:pt x="0" y="157611"/>
                  </a:lnTo>
                  <a:cubicBezTo>
                    <a:pt x="0" y="70565"/>
                    <a:pt x="70565" y="0"/>
                    <a:pt x="157611" y="0"/>
                  </a:cubicBezTo>
                  <a:close/>
                </a:path>
              </a:pathLst>
            </a:custGeom>
            <a:solidFill>
              <a:srgbClr val="EBEBEB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93710" cy="6886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390077" y="5445776"/>
            <a:ext cx="4912055" cy="2423800"/>
            <a:chOff x="0" y="0"/>
            <a:chExt cx="1293710" cy="63836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93710" cy="638367"/>
            </a:xfrm>
            <a:custGeom>
              <a:avLst/>
              <a:gdLst/>
              <a:ahLst/>
              <a:cxnLst/>
              <a:rect l="l" t="t" r="r" b="b"/>
              <a:pathLst>
                <a:path w="1293710" h="638367">
                  <a:moveTo>
                    <a:pt x="157611" y="0"/>
                  </a:moveTo>
                  <a:lnTo>
                    <a:pt x="1136099" y="0"/>
                  </a:lnTo>
                  <a:cubicBezTo>
                    <a:pt x="1223145" y="0"/>
                    <a:pt x="1293710" y="70565"/>
                    <a:pt x="1293710" y="157611"/>
                  </a:cubicBezTo>
                  <a:lnTo>
                    <a:pt x="1293710" y="480756"/>
                  </a:lnTo>
                  <a:cubicBezTo>
                    <a:pt x="1293710" y="567802"/>
                    <a:pt x="1223145" y="638367"/>
                    <a:pt x="1136099" y="638367"/>
                  </a:cubicBezTo>
                  <a:lnTo>
                    <a:pt x="157611" y="638367"/>
                  </a:lnTo>
                  <a:cubicBezTo>
                    <a:pt x="70565" y="638367"/>
                    <a:pt x="0" y="567802"/>
                    <a:pt x="0" y="480756"/>
                  </a:cubicBezTo>
                  <a:lnTo>
                    <a:pt x="0" y="157611"/>
                  </a:lnTo>
                  <a:cubicBezTo>
                    <a:pt x="0" y="70565"/>
                    <a:pt x="70565" y="0"/>
                    <a:pt x="157611" y="0"/>
                  </a:cubicBezTo>
                  <a:close/>
                </a:path>
              </a:pathLst>
            </a:custGeom>
            <a:solidFill>
              <a:srgbClr val="EBEBEB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293710" cy="676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5859270" y="459289"/>
            <a:ext cx="1959067" cy="1944819"/>
          </a:xfrm>
          <a:custGeom>
            <a:avLst/>
            <a:gdLst/>
            <a:ahLst/>
            <a:cxnLst/>
            <a:rect l="l" t="t" r="r" b="b"/>
            <a:pathLst>
              <a:path w="1959067" h="1944819">
                <a:moveTo>
                  <a:pt x="0" y="0"/>
                </a:moveTo>
                <a:lnTo>
                  <a:pt x="1959067" y="0"/>
                </a:lnTo>
                <a:lnTo>
                  <a:pt x="1959067" y="1944819"/>
                </a:lnTo>
                <a:lnTo>
                  <a:pt x="0" y="19448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7" name="TextBox 17"/>
          <p:cNvSpPr txBox="1"/>
          <p:nvPr/>
        </p:nvSpPr>
        <p:spPr>
          <a:xfrm>
            <a:off x="1784787" y="383127"/>
            <a:ext cx="11063658" cy="1145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4"/>
              </a:lnSpc>
            </a:pPr>
            <a:r>
              <a:rPr lang="en-US" sz="6855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DATA PREPROCESSING &amp;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383860" y="237275"/>
            <a:ext cx="5454944" cy="1418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32"/>
              </a:lnSpc>
            </a:pPr>
            <a:r>
              <a:rPr lang="en-US" sz="8542" b="1">
                <a:solidFill>
                  <a:srgbClr val="FFBD59"/>
                </a:solidFill>
                <a:latin typeface="TT Hoves Bold"/>
                <a:ea typeface="TT Hoves Bold"/>
                <a:cs typeface="TT Hoves Bold"/>
                <a:sym typeface="TT Hoves Bold"/>
              </a:rPr>
              <a:t>EDA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207709" y="5999329"/>
            <a:ext cx="4487623" cy="1780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b="1" u="none" strike="noStrik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MERGING, CLEANING, FILTERING</a:t>
            </a:r>
          </a:p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endParaRPr lang="en-US" sz="3399" b="1" u="none" strike="noStrike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580877" y="2710431"/>
            <a:ext cx="4530455" cy="1780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b="1" u="none" strike="noStrik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NORMALIZATION USING</a:t>
            </a:r>
          </a:p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b="1" u="none" strike="noStrik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STANDARDSCALER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437440" y="2870526"/>
            <a:ext cx="4078986" cy="1817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59"/>
              </a:lnSpc>
              <a:spcBef>
                <a:spcPct val="0"/>
              </a:spcBef>
            </a:pPr>
            <a:r>
              <a:rPr lang="en-US" sz="3350" b="1" u="none" strike="noStrike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CREATING WINNER LABELS (TOP 30</a:t>
            </a:r>
            <a:r>
              <a:rPr lang="en-US" sz="335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)</a:t>
            </a:r>
            <a:endParaRPr lang="en-US" sz="3399" b="1" u="none" strike="noStrike" dirty="0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0" lvl="0" indent="0" algn="l">
              <a:lnSpc>
                <a:spcPts val="4759"/>
              </a:lnSpc>
              <a:spcBef>
                <a:spcPct val="0"/>
              </a:spcBef>
            </a:pPr>
            <a:endParaRPr lang="en-US" sz="3399" b="1" u="none" strike="noStrike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693744" y="5699291"/>
            <a:ext cx="4417588" cy="2380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b="1" u="none" strike="noStrik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CROSS-SECTIONAL + TIME-SERIES CHALLENGES</a:t>
            </a:r>
          </a:p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endParaRPr lang="en-US" sz="3399" b="1" u="none" strike="noStrike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46102" y="0"/>
            <a:ext cx="8541898" cy="10287000"/>
          </a:xfrm>
          <a:custGeom>
            <a:avLst/>
            <a:gdLst/>
            <a:ahLst/>
            <a:cxnLst/>
            <a:rect l="l" t="t" r="r" b="b"/>
            <a:pathLst>
              <a:path w="8541898" h="10287000">
                <a:moveTo>
                  <a:pt x="0" y="0"/>
                </a:moveTo>
                <a:lnTo>
                  <a:pt x="8541898" y="0"/>
                </a:lnTo>
                <a:lnTo>
                  <a:pt x="854189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184" r="-4285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AutoShape 3"/>
          <p:cNvSpPr/>
          <p:nvPr/>
        </p:nvSpPr>
        <p:spPr>
          <a:xfrm flipV="1">
            <a:off x="4437440" y="9138285"/>
            <a:ext cx="13850560" cy="0"/>
          </a:xfrm>
          <a:prstGeom prst="line">
            <a:avLst/>
          </a:prstGeom>
          <a:ln w="2857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778135"/>
              </p:ext>
            </p:extLst>
          </p:nvPr>
        </p:nvGraphicFramePr>
        <p:xfrm>
          <a:off x="2071138" y="3187460"/>
          <a:ext cx="5091662" cy="959358"/>
        </p:xfrm>
        <a:graphic>
          <a:graphicData uri="http://schemas.openxmlformats.org/drawingml/2006/table">
            <a:tbl>
              <a:tblPr/>
              <a:tblGrid>
                <a:gridCol w="5091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47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99" b="1" u="none" strike="noStrike" dirty="0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CHOSEN MODELS: 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2071138" y="4791054"/>
          <a:ext cx="7219950" cy="959358"/>
        </p:xfrm>
        <a:graphic>
          <a:graphicData uri="http://schemas.openxmlformats.org/drawingml/2006/table">
            <a:tbl>
              <a:tblPr/>
              <a:tblGrid>
                <a:gridCol w="721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47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399" b="1" u="none" strike="noStrik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WHY THE CHOSEN MODELS?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Freeform 6"/>
          <p:cNvSpPr/>
          <p:nvPr/>
        </p:nvSpPr>
        <p:spPr>
          <a:xfrm>
            <a:off x="787487" y="1944046"/>
            <a:ext cx="1283651" cy="409342"/>
          </a:xfrm>
          <a:custGeom>
            <a:avLst/>
            <a:gdLst/>
            <a:ahLst/>
            <a:cxnLst/>
            <a:rect l="l" t="t" r="r" b="b"/>
            <a:pathLst>
              <a:path w="1283651" h="409342">
                <a:moveTo>
                  <a:pt x="0" y="0"/>
                </a:moveTo>
                <a:lnTo>
                  <a:pt x="1283651" y="0"/>
                </a:lnTo>
                <a:lnTo>
                  <a:pt x="1283651" y="409342"/>
                </a:lnTo>
                <a:lnTo>
                  <a:pt x="0" y="4093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401034" y="195926"/>
            <a:ext cx="8974219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6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ML PROBLEM FRAMING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62178" y="2449408"/>
            <a:ext cx="5780528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Regression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62178" y="4001213"/>
            <a:ext cx="5589628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XGBoost Regressor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04093" y="1867883"/>
            <a:ext cx="5561588" cy="119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7"/>
              </a:lnSpc>
            </a:pPr>
            <a:r>
              <a:rPr lang="en-US" sz="3434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PREDICTION MODEL TYPE: </a:t>
            </a:r>
          </a:p>
          <a:p>
            <a:pPr algn="l">
              <a:lnSpc>
                <a:spcPts val="4807"/>
              </a:lnSpc>
            </a:pPr>
            <a:endParaRPr lang="en-US" sz="3434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914732" y="6773425"/>
            <a:ext cx="5045417" cy="1028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MOVING WINDOW FOR TIME-CONSISTENCY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71019" y="5762890"/>
            <a:ext cx="522773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u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Interpretability, regularization, simplicity</a:t>
            </a:r>
          </a:p>
        </p:txBody>
      </p:sp>
      <p:sp>
        <p:nvSpPr>
          <p:cNvPr id="13" name="Freeform 13"/>
          <p:cNvSpPr/>
          <p:nvPr/>
        </p:nvSpPr>
        <p:spPr>
          <a:xfrm>
            <a:off x="920442" y="6830575"/>
            <a:ext cx="1283651" cy="409342"/>
          </a:xfrm>
          <a:custGeom>
            <a:avLst/>
            <a:gdLst/>
            <a:ahLst/>
            <a:cxnLst/>
            <a:rect l="l" t="t" r="r" b="b"/>
            <a:pathLst>
              <a:path w="1283651" h="409342">
                <a:moveTo>
                  <a:pt x="0" y="0"/>
                </a:moveTo>
                <a:lnTo>
                  <a:pt x="1283651" y="0"/>
                </a:lnTo>
                <a:lnTo>
                  <a:pt x="1283651" y="409342"/>
                </a:lnTo>
                <a:lnTo>
                  <a:pt x="0" y="4093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4" name="Freeform 14"/>
          <p:cNvSpPr/>
          <p:nvPr/>
        </p:nvSpPr>
        <p:spPr>
          <a:xfrm>
            <a:off x="939887" y="5111510"/>
            <a:ext cx="1283651" cy="409342"/>
          </a:xfrm>
          <a:custGeom>
            <a:avLst/>
            <a:gdLst/>
            <a:ahLst/>
            <a:cxnLst/>
            <a:rect l="l" t="t" r="r" b="b"/>
            <a:pathLst>
              <a:path w="1283651" h="409342">
                <a:moveTo>
                  <a:pt x="0" y="0"/>
                </a:moveTo>
                <a:lnTo>
                  <a:pt x="1283651" y="0"/>
                </a:lnTo>
                <a:lnTo>
                  <a:pt x="1283651" y="409342"/>
                </a:lnTo>
                <a:lnTo>
                  <a:pt x="0" y="4093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5" name="Freeform 15"/>
          <p:cNvSpPr/>
          <p:nvPr/>
        </p:nvSpPr>
        <p:spPr>
          <a:xfrm>
            <a:off x="920442" y="3497139"/>
            <a:ext cx="1283651" cy="409342"/>
          </a:xfrm>
          <a:custGeom>
            <a:avLst/>
            <a:gdLst/>
            <a:ahLst/>
            <a:cxnLst/>
            <a:rect l="l" t="t" r="r" b="b"/>
            <a:pathLst>
              <a:path w="1283651" h="409342">
                <a:moveTo>
                  <a:pt x="0" y="0"/>
                </a:moveTo>
                <a:lnTo>
                  <a:pt x="1283651" y="0"/>
                </a:lnTo>
                <a:lnTo>
                  <a:pt x="1283651" y="409342"/>
                </a:lnTo>
                <a:lnTo>
                  <a:pt x="0" y="4093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392812" y="1294332"/>
            <a:ext cx="15502376" cy="8992668"/>
            <a:chOff x="0" y="0"/>
            <a:chExt cx="4082930" cy="23684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82930" cy="2368439"/>
            </a:xfrm>
            <a:custGeom>
              <a:avLst/>
              <a:gdLst/>
              <a:ahLst/>
              <a:cxnLst/>
              <a:rect l="l" t="t" r="r" b="b"/>
              <a:pathLst>
                <a:path w="4082930" h="2368439">
                  <a:moveTo>
                    <a:pt x="9988" y="0"/>
                  </a:moveTo>
                  <a:lnTo>
                    <a:pt x="4072942" y="0"/>
                  </a:lnTo>
                  <a:cubicBezTo>
                    <a:pt x="4075591" y="0"/>
                    <a:pt x="4078132" y="1052"/>
                    <a:pt x="4080005" y="2925"/>
                  </a:cubicBezTo>
                  <a:cubicBezTo>
                    <a:pt x="4081878" y="4799"/>
                    <a:pt x="4082930" y="7339"/>
                    <a:pt x="4082930" y="9988"/>
                  </a:cubicBezTo>
                  <a:lnTo>
                    <a:pt x="4082930" y="2358451"/>
                  </a:lnTo>
                  <a:cubicBezTo>
                    <a:pt x="4082930" y="2363968"/>
                    <a:pt x="4078458" y="2368439"/>
                    <a:pt x="4072942" y="2368439"/>
                  </a:cubicBezTo>
                  <a:lnTo>
                    <a:pt x="9988" y="2368439"/>
                  </a:lnTo>
                  <a:cubicBezTo>
                    <a:pt x="7339" y="2368439"/>
                    <a:pt x="4799" y="2367387"/>
                    <a:pt x="2925" y="2365514"/>
                  </a:cubicBezTo>
                  <a:cubicBezTo>
                    <a:pt x="1052" y="2363641"/>
                    <a:pt x="0" y="2361100"/>
                    <a:pt x="0" y="2358451"/>
                  </a:cubicBezTo>
                  <a:lnTo>
                    <a:pt x="0" y="9988"/>
                  </a:lnTo>
                  <a:cubicBezTo>
                    <a:pt x="0" y="4472"/>
                    <a:pt x="4472" y="0"/>
                    <a:pt x="9988" y="0"/>
                  </a:cubicBez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082930" cy="2406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r>
                <a:rPr lang="en-US" sz="1600" spc="144">
                  <a:solidFill>
                    <a:srgbClr val="FFFFFF">
                      <a:alpha val="89804"/>
                    </a:srgbClr>
                  </a:solidFill>
                  <a:latin typeface="DM Sans"/>
                  <a:ea typeface="DM Sans"/>
                  <a:cs typeface="DM Sans"/>
                  <a:sym typeface="DM Sans"/>
                </a:rPr>
                <a:t>PREVENTS LOOKAHEAD BIAS</a:t>
              </a:r>
            </a:p>
            <a:p>
              <a:pPr algn="ctr">
                <a:lnSpc>
                  <a:spcPts val="2240"/>
                </a:lnSpc>
              </a:pPr>
              <a:endParaRPr lang="en-US" sz="1600" spc="144">
                <a:solidFill>
                  <a:srgbClr val="FFFFFF">
                    <a:alpha val="89804"/>
                  </a:srgbClr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4391236" y="1570355"/>
            <a:ext cx="13850560" cy="0"/>
          </a:xfrm>
          <a:prstGeom prst="line">
            <a:avLst/>
          </a:prstGeom>
          <a:ln w="2857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382019"/>
              </p:ext>
            </p:extLst>
          </p:nvPr>
        </p:nvGraphicFramePr>
        <p:xfrm>
          <a:off x="1693006" y="1461192"/>
          <a:ext cx="5850793" cy="799846"/>
        </p:xfrm>
        <a:graphic>
          <a:graphicData uri="http://schemas.openxmlformats.org/drawingml/2006/table">
            <a:tbl>
              <a:tblPr/>
              <a:tblGrid>
                <a:gridCol w="58507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348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585" b="1" dirty="0">
                          <a:solidFill>
                            <a:srgbClr val="13191D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MODEL T</a:t>
                      </a:r>
                      <a:r>
                        <a:rPr lang="en-US" sz="2585" b="1" u="none" strike="noStrike" dirty="0">
                          <a:solidFill>
                            <a:srgbClr val="13191D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YPE &amp; OBJECTIVE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656231"/>
              </p:ext>
            </p:extLst>
          </p:nvPr>
        </p:nvGraphicFramePr>
        <p:xfrm>
          <a:off x="1693007" y="4421397"/>
          <a:ext cx="6536593" cy="799846"/>
        </p:xfrm>
        <a:graphic>
          <a:graphicData uri="http://schemas.openxmlformats.org/drawingml/2006/table">
            <a:tbl>
              <a:tblPr/>
              <a:tblGrid>
                <a:gridCol w="6536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348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585" b="1" dirty="0">
                          <a:solidFill>
                            <a:srgbClr val="13191D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FEATU</a:t>
                      </a:r>
                      <a:r>
                        <a:rPr lang="en-US" sz="2585" b="1" u="none" strike="noStrike" dirty="0">
                          <a:solidFill>
                            <a:srgbClr val="13191D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RE SET &amp; PREPROCESSING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641265"/>
              </p:ext>
            </p:extLst>
          </p:nvPr>
        </p:nvGraphicFramePr>
        <p:xfrm>
          <a:off x="1693006" y="6156217"/>
          <a:ext cx="6079393" cy="799846"/>
        </p:xfrm>
        <a:graphic>
          <a:graphicData uri="http://schemas.openxmlformats.org/drawingml/2006/table">
            <a:tbl>
              <a:tblPr/>
              <a:tblGrid>
                <a:gridCol w="6079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348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585" b="1" u="none" strike="noStrike" dirty="0">
                          <a:solidFill>
                            <a:srgbClr val="13191D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ROLLING WINDOW APPROACH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078894"/>
              </p:ext>
            </p:extLst>
          </p:nvPr>
        </p:nvGraphicFramePr>
        <p:xfrm>
          <a:off x="1693007" y="8244866"/>
          <a:ext cx="6765193" cy="799846"/>
        </p:xfrm>
        <a:graphic>
          <a:graphicData uri="http://schemas.openxmlformats.org/drawingml/2006/table">
            <a:tbl>
              <a:tblPr/>
              <a:tblGrid>
                <a:gridCol w="6765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348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585" b="1" dirty="0">
                          <a:solidFill>
                            <a:srgbClr val="13191D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PRED</a:t>
                      </a:r>
                      <a:r>
                        <a:rPr lang="en-US" sz="2585" b="1" u="none" strike="noStrike" dirty="0">
                          <a:solidFill>
                            <a:srgbClr val="13191D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ICTION OUTPUT &amp; STORAGE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Box 11"/>
          <p:cNvSpPr txBox="1"/>
          <p:nvPr/>
        </p:nvSpPr>
        <p:spPr>
          <a:xfrm>
            <a:off x="723512" y="227532"/>
            <a:ext cx="15101200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6000" b="1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ML MODEL DESIGN &amp; IMPLEMENTATION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93007" y="2337117"/>
            <a:ext cx="8510774" cy="1968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345" lvl="1" indent="-236855" algn="l">
              <a:lnSpc>
                <a:spcPts val="3079"/>
              </a:lnSpc>
              <a:buFont typeface="Arial"/>
              <a:buChar char="•"/>
            </a:pPr>
            <a:r>
              <a:rPr lang="en-US" sz="2150" u="none" strike="noStrik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Used </a:t>
            </a:r>
            <a:r>
              <a:rPr lang="en-US" sz="2150" u="none" strike="noStrike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XGBoost</a:t>
            </a:r>
            <a:r>
              <a:rPr lang="en-US" sz="2150" u="none" strike="noStrik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Regressor to predict </a:t>
            </a:r>
            <a:r>
              <a:rPr lang="en-US" sz="215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transformed</a:t>
            </a:r>
            <a:r>
              <a:rPr lang="en-US" sz="2150" u="none" strike="noStrik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forward 3-month returns.​</a:t>
            </a:r>
            <a:endParaRPr lang="en-US" sz="2150" dirty="0"/>
          </a:p>
          <a:p>
            <a:pPr marL="474345" lvl="1" indent="-236855" algn="l">
              <a:lnSpc>
                <a:spcPts val="3079"/>
              </a:lnSpc>
              <a:buFont typeface="Arial"/>
              <a:buChar char="•"/>
            </a:pPr>
            <a:r>
              <a:rPr lang="en-US" sz="2150" u="none" strike="noStrik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Selected due to its performance with tabular data, feature importance capabilities, and robustness to noise and missing values.</a:t>
            </a:r>
            <a:endParaRPr lang="en-US" sz="2150" u="none" strike="noStrike" dirty="0">
              <a:solidFill>
                <a:srgbClr val="000000"/>
              </a:solidFill>
              <a:latin typeface="DM Sans"/>
              <a:ea typeface="DM Sans"/>
              <a:cs typeface="DM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693007" y="5240547"/>
            <a:ext cx="12881967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8" lvl="1" indent="-237489" algn="l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u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Input features include past returns, valuation ratios, profitability metrics, and liquidity indicators.​</a:t>
            </a:r>
          </a:p>
          <a:p>
            <a:pPr marL="474978" lvl="1" indent="-237489" algn="l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u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Applied log transformation to stabilize return distributions and StandardScaler for normalization.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93007" y="6975367"/>
            <a:ext cx="13182162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8" lvl="1" indent="-237489" algn="l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u="none" strike="noStrik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Trained model on data prior to each target date using a realistic 3-year rolling window and predicted for the target quarter.​</a:t>
            </a:r>
          </a:p>
          <a:p>
            <a:pPr marL="474978" lvl="1" indent="-237489" algn="l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u="none" strike="noStrik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Prevents lookahead bias and mirrors real-world investment workflows.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93007" y="9064016"/>
            <a:ext cx="14133612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8" lvl="1" indent="-237489" algn="l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u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For each test quarter (e.g., Jan 2021, Jan 2022, Jan 2023), generated predicted return values for all stocks.​</a:t>
            </a:r>
          </a:p>
          <a:p>
            <a:pPr marL="474978" lvl="1" indent="-237489" algn="l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u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Results stored in separate Excel sheets, used to rank and select Top 30 winners and Bottom 30 losers.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-3030133" y="1200150"/>
            <a:ext cx="13850560" cy="0"/>
          </a:xfrm>
          <a:prstGeom prst="line">
            <a:avLst/>
          </a:prstGeom>
          <a:ln w="2857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5486400" y="271462"/>
          <a:ext cx="7315200" cy="751269"/>
        </p:xfrm>
        <a:graphic>
          <a:graphicData uri="http://schemas.openxmlformats.org/drawingml/2006/table">
            <a:tbl>
              <a:tblPr/>
              <a:tblGrid>
                <a:gridCol w="731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5665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348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140920" y="6712239"/>
          <a:ext cx="9766029" cy="3472053"/>
        </p:xfrm>
        <a:graphic>
          <a:graphicData uri="http://schemas.openxmlformats.org/drawingml/2006/table">
            <a:tbl>
              <a:tblPr/>
              <a:tblGrid>
                <a:gridCol w="9766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3544">
                <a:tc>
                  <a:txBody>
                    <a:bodyPr/>
                    <a:lstStyle/>
                    <a:p>
                      <a:pPr marL="539746" lvl="1" indent="-269873" algn="l">
                        <a:lnSpc>
                          <a:spcPts val="34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Used Root Mean Squared Error (RMSE) and Mean Absolute Error (MAE) as model evaluation metrics</a:t>
                      </a:r>
                      <a:endParaRPr lang="en-US" sz="1100"/>
                    </a:p>
                    <a:p>
                      <a:pPr marL="539746" lvl="1" indent="-269873" algn="l">
                        <a:lnSpc>
                          <a:spcPts val="3499"/>
                        </a:lnSpc>
                        <a:spcBef>
                          <a:spcPct val="0"/>
                        </a:spcBef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</a:t>
                      </a:r>
                      <a:r>
                        <a:rPr lang="en-US" sz="2499" u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rediction errors results show market volatility during pandemic years</a:t>
                      </a:r>
                    </a:p>
                    <a:p>
                      <a:pPr marL="539746" lvl="1" indent="-269873" algn="l">
                        <a:lnSpc>
                          <a:spcPts val="3499"/>
                        </a:lnSpc>
                        <a:spcBef>
                          <a:spcPct val="0"/>
                        </a:spcBef>
                        <a:buFont typeface="Arial"/>
                        <a:buChar char="•"/>
                      </a:pPr>
                      <a:r>
                        <a:rPr lang="en-US" sz="2499" u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Performance peaks from 2015 - 2017  and shows downward trend from 2018 - 2021</a:t>
                      </a:r>
                    </a:p>
                    <a:p>
                      <a:pPr marL="539746" lvl="1" indent="-269873" algn="l">
                        <a:lnSpc>
                          <a:spcPts val="3499"/>
                        </a:lnSpc>
                        <a:spcBef>
                          <a:spcPct val="0"/>
                        </a:spcBef>
                        <a:buFont typeface="Arial"/>
                        <a:buChar char="•"/>
                      </a:pPr>
                      <a:r>
                        <a:rPr lang="en-US" sz="2499" u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2022 - 2023 shows performance recovery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40920" y="1610370"/>
          <a:ext cx="7363572" cy="799846"/>
        </p:xfrm>
        <a:graphic>
          <a:graphicData uri="http://schemas.openxmlformats.org/drawingml/2006/table">
            <a:tbl>
              <a:tblPr/>
              <a:tblGrid>
                <a:gridCol w="73635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348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585" b="1">
                          <a:solidFill>
                            <a:srgbClr val="13191D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STATISTICAL SIGNIFICANCE OF RESULTS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Freeform 6"/>
          <p:cNvSpPr/>
          <p:nvPr/>
        </p:nvSpPr>
        <p:spPr>
          <a:xfrm>
            <a:off x="643368" y="2299030"/>
            <a:ext cx="8761133" cy="4413208"/>
          </a:xfrm>
          <a:custGeom>
            <a:avLst/>
            <a:gdLst/>
            <a:ahLst/>
            <a:cxnLst/>
            <a:rect l="l" t="t" r="r" b="b"/>
            <a:pathLst>
              <a:path w="8761133" h="4413208">
                <a:moveTo>
                  <a:pt x="0" y="0"/>
                </a:moveTo>
                <a:lnTo>
                  <a:pt x="8761133" y="0"/>
                </a:lnTo>
                <a:lnTo>
                  <a:pt x="8761133" y="4413209"/>
                </a:lnTo>
                <a:lnTo>
                  <a:pt x="0" y="44132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9565740" y="115637"/>
            <a:ext cx="1000368" cy="913063"/>
          </a:xfrm>
          <a:custGeom>
            <a:avLst/>
            <a:gdLst/>
            <a:ahLst/>
            <a:cxnLst/>
            <a:rect l="l" t="t" r="r" b="b"/>
            <a:pathLst>
              <a:path w="1000368" h="913063">
                <a:moveTo>
                  <a:pt x="0" y="0"/>
                </a:moveTo>
                <a:lnTo>
                  <a:pt x="1000367" y="0"/>
                </a:lnTo>
                <a:lnTo>
                  <a:pt x="1000367" y="913063"/>
                </a:lnTo>
                <a:lnTo>
                  <a:pt x="0" y="9130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>
            <a:off x="10974329" y="1327425"/>
            <a:ext cx="7013367" cy="4050220"/>
          </a:xfrm>
          <a:custGeom>
            <a:avLst/>
            <a:gdLst/>
            <a:ahLst/>
            <a:cxnLst/>
            <a:rect l="l" t="t" r="r" b="b"/>
            <a:pathLst>
              <a:path w="7013367" h="4050220">
                <a:moveTo>
                  <a:pt x="0" y="0"/>
                </a:moveTo>
                <a:lnTo>
                  <a:pt x="7013367" y="0"/>
                </a:lnTo>
                <a:lnTo>
                  <a:pt x="7013367" y="4050220"/>
                </a:lnTo>
                <a:lnTo>
                  <a:pt x="0" y="40502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11148459" y="5587255"/>
            <a:ext cx="6665107" cy="3849099"/>
          </a:xfrm>
          <a:custGeom>
            <a:avLst/>
            <a:gdLst/>
            <a:ahLst/>
            <a:cxnLst/>
            <a:rect l="l" t="t" r="r" b="b"/>
            <a:pathLst>
              <a:path w="6665107" h="3849099">
                <a:moveTo>
                  <a:pt x="0" y="0"/>
                </a:moveTo>
                <a:lnTo>
                  <a:pt x="6665107" y="0"/>
                </a:lnTo>
                <a:lnTo>
                  <a:pt x="6665107" y="3849099"/>
                </a:lnTo>
                <a:lnTo>
                  <a:pt x="0" y="38490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512736" y="176212"/>
            <a:ext cx="8891765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6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MODEL PERFORMANCE</a:t>
            </a:r>
          </a:p>
        </p:txBody>
      </p:sp>
    </p:spTree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804</Words>
  <Application>Microsoft Office PowerPoint</Application>
  <PresentationFormat>Custom</PresentationFormat>
  <Paragraphs>146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DM Sans Bold</vt:lpstr>
      <vt:lpstr>DM Sans</vt:lpstr>
      <vt:lpstr>Calibri</vt:lpstr>
      <vt:lpstr>Aptos</vt:lpstr>
      <vt:lpstr>TT Hoves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Yellow Photocentric Cryptocurrency Market Presentation</dc:title>
  <dc:creator>Acer</dc:creator>
  <cp:lastModifiedBy>Austin Kean</cp:lastModifiedBy>
  <cp:revision>54</cp:revision>
  <dcterms:created xsi:type="dcterms:W3CDTF">2006-08-16T00:00:00Z</dcterms:created>
  <dcterms:modified xsi:type="dcterms:W3CDTF">2025-03-28T19:14:22Z</dcterms:modified>
  <dc:identifier>DAGidvtwSgg</dc:identifier>
</cp:coreProperties>
</file>